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5" d="100"/>
          <a:sy n="95" d="100"/>
        </p:scale>
        <p:origin x="84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0FC3026-D89C-2B2B-A796-CA801EEEB2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DD736E4-3AFD-9C59-DD65-DF64752441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649A4AC1-E12C-1B56-A4FB-BE65DD86FB0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C5C8B482-D260-D018-2758-912249150F7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6E33AC4E-74D8-37E1-9002-7EDC4AE12B3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F2B9DD0D-CD94-7205-B5A4-7BE58ACC68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343BC7-4D9F-4FBE-93F1-C0341A33940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CE745C-FBA4-04B7-A2BA-719FD3E3AD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7F90B-BFE5-4202-BB27-B985ADF1C259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11175343-5611-2D58-A088-66F1A4DE52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81502CF-40AE-FEE6-073D-4C77683F0E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44C1789-7578-E67C-A55E-73D35230B5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6418D-49E6-451F-AAF6-327E410DF78D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63C6CB9-E7C1-601F-E487-5DB1D461C0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B64DAA4-FFFE-287A-D5E9-4D54A571DA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58A9BED-11AD-2B69-5D82-030D0300BA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93B366-5A6B-4C3F-929D-5B3CE7B371E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D2D46E29-4C6B-5CE7-F6A0-EF89889E93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6A2F827-775C-4DF1-CA98-DBB495C7D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5B60CE7-834B-C63C-8676-C907334572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7EF47-30B3-41EC-BF10-CDC2F70AAF8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2DFA6D22-8ED7-BA78-B26E-57934F6AFD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E812387-84D2-0388-3668-4B5A990FE2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03B6922-BA00-9167-B7A6-40DE334413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D36AAD-9605-47A7-B161-9B2B1532B0B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4FF8134-2732-0767-ECA5-8FE425F575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DB10F6D-4541-BBF8-5028-C66793B098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19D3604-AE89-CE47-80EF-1AF3D44C2B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E4AD88-72FE-46B3-BAFC-9E5C63E2708B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E6E2C444-F462-DE3C-6F79-3AA87C5CBE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7E0C8AF-7961-284F-8068-665008514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1D4C851-C569-3432-4CA4-77CC0B1B00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01E52F-30CB-4492-BDAD-8F7F001B597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7597147E-60D0-6C6C-A2B5-1A0140D741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D9E73C2-DD2A-34B6-F9AE-3EB52DF48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7D2420-2646-D383-A107-54C2FAF535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64125-9E36-42BE-8D5C-5A580D1E374F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E609531-EE37-E3B0-758B-37BA5D4AE1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8BC87D8-D1BD-DFD3-D2D0-F0FAA1FB2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28D996B-D9D3-9F5B-C434-8D042362A2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6C33F0-9B13-4B88-9629-46D3ABA51615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05A5A5A3-8137-7BAC-59B5-B0DD61BD23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2220961-6A67-A314-6DCE-BDAE2C38B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8ED8617-F766-7A9B-5909-D3951BBDF8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35B17-3971-4B62-BAEF-8C135C1EF157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A9BB63C7-2B54-5370-A3B4-CF10DC4550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A692388-6F51-843A-2E30-D2A2C229B5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2BA6A-837D-B039-A7E9-EFA5A0EA9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81B8BA-029E-F957-AA76-85928BF1FE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34694-00E1-F4F5-CCA2-224729708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888B2-C496-0838-B7DC-DA43E3711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31699-9A11-5CAA-554B-BF94C4487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1B9E0-3DD4-43A3-B22F-FAA626AA7C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891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9BB8E-CC41-439E-669D-E2ED0A3A9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49924A-180E-3C2F-062C-A87EE4BD2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A52F0-4F06-8F92-641A-419730A8F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1BC16-C586-0E60-7095-D434247BC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4508E-81D6-1A83-D64D-99952669D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E3D54-E6F4-4341-B7C0-24C8D8147B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145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7D3DDD-9DF1-BD23-AF11-0C332B89F2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FA822C-B6E4-4FAE-5DBE-948067F61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121FD-5692-6721-F05F-8AD36E2EA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63478-15DB-3F69-7E30-00529FEC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7100C-F660-975F-065C-3EC14664A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59929-9FE0-4C03-A401-14894C9663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899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91C5-9747-A051-6CFC-3C9D02583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D75D6-A37C-5735-9AB2-B8F82B65F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B3FE1-B558-CFAD-96EF-E87DD217B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61F2E-5097-A04C-DAD2-2372C3379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9F0F0-00D6-142A-9E93-54728FC4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16EA4-D926-4D2B-89A5-10CDBD82FA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221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17408-3796-A415-7259-15D819F5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64A061-1933-7F5B-B11E-E4204EC5B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CB985-088F-9489-B0F7-673E4C6A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4DB59-FB33-F892-3C3C-A4F68A550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2856A-B89B-611E-CA7B-F011F202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F6C54-3377-4DA9-B560-BA38B70623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35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7C1DF-3DB0-3635-8A43-775BF7BF3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69891-0C49-4294-DDC1-E15663FD4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62A47-4768-2686-5742-E53E256A7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FEB48-160B-4D2B-C3ED-942FBF11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DF000-C69C-2568-5011-CF5975AD6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D6464-9385-AFF1-BA3F-207BCD2E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8CF36-CD63-4D1D-9910-58A6F0AB5F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272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61BE2-3906-154D-3D3A-14631728E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70C3B-97AD-CE84-84A0-E5CA5287C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6CCBC2-B3CD-A4E6-ADAA-24CDFF485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A335F9-B663-0E05-AB6B-EA21F34B9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6A4C1E-2DC0-30B5-3642-A55C4BEB4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0DE52E-0492-46C9-FB5A-DB66D39ED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00E78-4FE3-D3D4-34BE-FD864F10A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183F92-E470-1346-68F4-C199260A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15286-0224-4A86-BC6C-550AC9B620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492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DA368-D476-F6F2-F445-0B446C12E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70EFD5-649A-AEFF-5C13-4731BBC5B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81CF46-9058-606B-DD72-B04E43BC9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1F3A5E-E2FC-DE7B-ED1C-6F4E309C0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6E317-C388-4CF0-8D13-6B4086C777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742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214409-1A7C-8463-47AC-2703CA969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188A5C-974C-2711-9BA4-56212D129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6AF8E-D40F-AF5D-4FC2-430357336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73CF7-C093-4ADB-930B-A667931744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413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AA66A-DA60-FB17-D378-A36D2D071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D9C2C-AFBD-58C0-6A7E-CD79B45F6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7C89B8-5695-B037-F8FC-71F19B7DA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E12C2-7F87-73D9-581C-56A48A2A9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D9555-C59B-F97E-D783-2216308B8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89111-CB8B-48E6-4A41-EF9006F0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EAA24-D846-4CBF-93CA-7B6033D034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836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A5591-C375-630B-BFC0-946349D1E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7F7943-375D-C3D1-38F6-0BAF8AB750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A7D99-8C05-C951-7F78-F784C3401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93F8F-4692-7A41-1CAA-D23815046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B20F3-3A25-23E7-B1A1-7A2195080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7D58F-FF7D-F532-EFA1-D35B3CB5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5994E-5B71-4DB7-BBB2-32BB558B88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774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F99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B45F53-197B-6FFF-2685-EDA415133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3F99C1-DD5D-7C3F-C283-C2FE3D28B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DDFF98E-131A-4017-1299-32C1D97EBD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0CC9BD2-3DC1-C62D-9A09-CA9E21B235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B03B7A3-0D3C-DC35-6BB5-F865E4D4B6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1E646A-BEE5-419B-B708-7183C4B1BC2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3">
            <a:extLst>
              <a:ext uri="{FF2B5EF4-FFF2-40B4-BE49-F238E27FC236}">
                <a16:creationId xmlns:a16="http://schemas.microsoft.com/office/drawing/2014/main" id="{F4182AB8-5F6B-8963-45C9-C73940C6C2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2514600"/>
            <a:ext cx="7058025" cy="1390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9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French Script MT" panose="03020402040607040605" pitchFamily="66" charset="0"/>
              </a:rPr>
              <a:t>The Blast Furnace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094DAC75-B3C1-9013-A22C-0AE5F0533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4196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Kristen ITC" panose="03050502040202030202" pitchFamily="66" charset="0"/>
              </a:rPr>
              <a:t>By Chan, Sam and Elly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EC18F0B8-BE53-86CF-40D0-93D4FB3F9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57BCD25-60CF-DB02-96E8-230564F95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"/>
            <a:ext cx="4575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latin typeface="Bauhaus 93" panose="04030905020B02020C02" pitchFamily="82" charset="0"/>
              </a:rPr>
              <a:t>What is a Blast Furnace?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808F796-7168-18CB-0C44-0A86F712F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38100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>
                <a:latin typeface="Kristen ITC" panose="03050502040202030202" pitchFamily="66" charset="0"/>
              </a:rPr>
              <a:t>The purpose of a blast furnace is to reduce and convert iron oxides into liquid iron called "hot metal".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>
                <a:latin typeface="Kristen ITC" panose="03050502040202030202" pitchFamily="66" charset="0"/>
              </a:rPr>
              <a:t>The blast furnace is a huge, steel stack lined with refractory brick.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>
                <a:latin typeface="Kristen ITC" panose="03050502040202030202" pitchFamily="66" charset="0"/>
              </a:rPr>
              <a:t>Iron ore, coke and limestone are put into the top, and preheated air is blown into the bottom.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9365A722-CA76-A74B-E7DA-947C01485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95400"/>
            <a:ext cx="426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75B157DE-4EE7-DE97-D84C-BFDFB0AD8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143000"/>
            <a:ext cx="784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>
                <a:latin typeface="Bauhaus 93" panose="04030905020B02020C02" pitchFamily="82" charset="0"/>
              </a:rPr>
              <a:t>Why does Iron have to be extracted in a Blast Furnace???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3AAE19DF-A588-9F09-2915-B78C15CD8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19400"/>
            <a:ext cx="8153400" cy="265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800">
                <a:latin typeface="Kristen ITC" panose="03050502040202030202" pitchFamily="66" charset="0"/>
              </a:rPr>
              <a:t>Iron can be extracted by the blast furnace because it can be displaced by carbon.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800">
                <a:latin typeface="Kristen ITC" panose="03050502040202030202" pitchFamily="66" charset="0"/>
              </a:rPr>
              <a:t>This is more efficient method than electrolysis because it is more cost effective</a:t>
            </a:r>
          </a:p>
          <a:p>
            <a:pPr>
              <a:spcBef>
                <a:spcPct val="50000"/>
              </a:spcBef>
            </a:pPr>
            <a:endParaRPr lang="en-GB" altLang="en-US" sz="2800">
              <a:latin typeface="Kristen ITC" panose="03050502040202030202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61C738F2-8276-275F-43FE-645B232E4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288" y="1419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16F6C4CF-E2AC-9712-65F1-891B3E227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95300"/>
            <a:ext cx="6934200" cy="613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9D323005-3887-8B68-B5ED-C206DD77F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5344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Three substances are needed to enable to extraction of iron from its ore. The combined mixture is called the </a:t>
            </a:r>
            <a:r>
              <a:rPr lang="en-GB" altLang="en-US" b="1">
                <a:solidFill>
                  <a:schemeClr val="bg1"/>
                </a:solidFill>
                <a:latin typeface="Kristen ITC" panose="03050502040202030202" pitchFamily="66" charset="0"/>
                <a:ea typeface="Arial Unicode MS" pitchFamily="34" charset="-128"/>
              </a:rPr>
              <a:t>charge</a:t>
            </a:r>
            <a:r>
              <a:rPr lang="en-GB" altLang="en-US" b="1">
                <a:solidFill>
                  <a:srgbClr val="800080"/>
                </a:solidFill>
                <a:latin typeface="Kristen ITC" panose="03050502040202030202" pitchFamily="66" charset="0"/>
                <a:ea typeface="Arial Unicode MS" pitchFamily="34" charset="-128"/>
              </a:rPr>
              <a:t>:</a:t>
            </a: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Iron ore, haematite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- often contains sand with iron oxide, Fe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2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3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Limestone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(calcium carbonate).</a:t>
            </a:r>
          </a:p>
          <a:p>
            <a:pPr>
              <a:spcBef>
                <a:spcPct val="50000"/>
              </a:spcBef>
            </a:pPr>
            <a:r>
              <a:rPr lang="en-GB" altLang="en-US" b="1">
                <a:latin typeface="Kristen ITC" panose="03050502040202030202" pitchFamily="66" charset="0"/>
                <a:cs typeface="Times New Roman" panose="02020603050405020304" pitchFamily="18" charset="0"/>
              </a:rPr>
              <a:t>Coke</a:t>
            </a:r>
            <a:r>
              <a:rPr lang="en-GB" altLang="en-US">
                <a:latin typeface="Kristen ITC" panose="03050502040202030202" pitchFamily="66" charset="0"/>
                <a:cs typeface="Times New Roman" panose="02020603050405020304" pitchFamily="18" charset="0"/>
              </a:rPr>
              <a:t> - mainly carbon</a:t>
            </a:r>
            <a:r>
              <a:rPr lang="en-GB" altLang="en-US"/>
              <a:t> </a:t>
            </a:r>
          </a:p>
          <a:p>
            <a:pPr>
              <a:spcBef>
                <a:spcPct val="50000"/>
              </a:spcBef>
            </a:pPr>
            <a:r>
              <a:rPr lang="en-GB" altLang="en-US">
                <a:latin typeface="Kristen ITC" panose="03050502040202030202" pitchFamily="66" charset="0"/>
                <a:cs typeface="Times New Roman" panose="02020603050405020304" pitchFamily="18" charset="0"/>
              </a:rPr>
              <a:t>The charge is placed a giant chimney called a</a:t>
            </a:r>
            <a:r>
              <a:rPr lang="en-GB" altLang="en-US" b="1">
                <a:solidFill>
                  <a:srgbClr val="800080"/>
                </a:solidFill>
                <a:latin typeface="Kristen ITC" panose="03050502040202030202" pitchFamily="66" charset="0"/>
                <a:cs typeface="Times New Roman" panose="02020603050405020304" pitchFamily="18" charset="0"/>
              </a:rPr>
              <a:t> </a:t>
            </a:r>
            <a:r>
              <a:rPr lang="en-GB" altLang="en-US" b="1">
                <a:solidFill>
                  <a:schemeClr val="bg1"/>
                </a:solidFill>
                <a:latin typeface="Kristen ITC" panose="03050502040202030202" pitchFamily="66" charset="0"/>
                <a:cs typeface="Times New Roman" panose="02020603050405020304" pitchFamily="18" charset="0"/>
              </a:rPr>
              <a:t>blast</a:t>
            </a:r>
            <a:r>
              <a:rPr lang="en-GB" altLang="en-US" b="1">
                <a:solidFill>
                  <a:srgbClr val="800080"/>
                </a:solidFill>
                <a:latin typeface="Kristen ITC" panose="03050502040202030202" pitchFamily="66" charset="0"/>
                <a:cs typeface="Times New Roman" panose="02020603050405020304" pitchFamily="18" charset="0"/>
              </a:rPr>
              <a:t> </a:t>
            </a:r>
            <a:r>
              <a:rPr lang="en-GB" altLang="en-US" b="1">
                <a:solidFill>
                  <a:schemeClr val="bg1"/>
                </a:solidFill>
                <a:latin typeface="Kristen ITC" panose="03050502040202030202" pitchFamily="66" charset="0"/>
                <a:cs typeface="Times New Roman" panose="02020603050405020304" pitchFamily="18" charset="0"/>
              </a:rPr>
              <a:t>furnace</a:t>
            </a:r>
            <a:r>
              <a:rPr lang="en-GB" altLang="en-US">
                <a:latin typeface="Kristen ITC" panose="03050502040202030202" pitchFamily="66" charset="0"/>
                <a:cs typeface="Times New Roman" panose="02020603050405020304" pitchFamily="18" charset="0"/>
              </a:rPr>
              <a:t>. The blast furnace is around 30 metres high and lined with fireproof bricks. Hot air is blasted through the bottom.</a:t>
            </a:r>
            <a:r>
              <a:rPr lang="en-GB" altLang="en-US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EC50C1F9-84AA-C514-36D8-D7E5C7994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81000"/>
            <a:ext cx="754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>
                <a:latin typeface="Bauhaus 93" panose="04030905020B02020C02" pitchFamily="82" charset="0"/>
              </a:rPr>
              <a:t>The Method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42688271-3EAD-B037-50A6-E5B87E15C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16002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>
            <a:extLst>
              <a:ext uri="{FF2B5EF4-FFF2-40B4-BE49-F238E27FC236}">
                <a16:creationId xmlns:a16="http://schemas.microsoft.com/office/drawing/2014/main" id="{53640BB8-655D-208D-0E79-A7559BACB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0463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32E822DA-0D53-1689-C435-E3F418456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1600200" cy="125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D3C3E8FD-4622-1D0A-4D4C-00294497F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09600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3200">
              <a:latin typeface="Bauhaus 93" panose="04030905020B02020C02" pitchFamily="82" charset="0"/>
            </a:endParaRP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6F1378C6-DB0F-775F-72ED-303BF8150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050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9598A962-2675-2F81-E848-E3ED2562C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371600"/>
            <a:ext cx="7010400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b="1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Oxygen in the air reacts with coke to give carbon dioxide: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C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(s)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+ O 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2(g) 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CO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2(g)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GB" altLang="en-US" baseline="-30000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  <a:p>
            <a:pPr>
              <a:buFontTx/>
              <a:buChar char="•"/>
            </a:pPr>
            <a:r>
              <a:rPr lang="en-GB" altLang="en-US" b="1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The limestone breaks down to form carbon dioxide:</a:t>
            </a:r>
          </a:p>
          <a:p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  <a:p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CaCO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3(s)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CO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2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 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(g)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 + CaO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(s)</a:t>
            </a: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/>
            <a:endParaRPr lang="en-GB" altLang="en-US" b="1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>
              <a:buFontTx/>
              <a:buChar char="•"/>
            </a:pPr>
            <a:r>
              <a:rPr lang="en-GB" altLang="en-US" b="1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Carbon dioxide produced in 1 + 2 react with more coke to produce carbon monoxide:</a:t>
            </a: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/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/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CO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2(g)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 + C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(s)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  2CO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(g)</a:t>
            </a: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/>
            <a:endParaRPr lang="en-GB" altLang="en-US" baseline="-30000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49D9232A-B51B-B1CA-389F-1B716350F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>
                <a:solidFill>
                  <a:srgbClr val="000000"/>
                </a:solidFill>
                <a:latin typeface="Bauhaus 93" panose="04030905020B02020C02" pitchFamily="82" charset="0"/>
                <a:ea typeface="Arial Unicode MS" pitchFamily="34" charset="-128"/>
              </a:rPr>
              <a:t>Several reactions take place before the iron is finally produced...</a:t>
            </a:r>
            <a:endParaRPr lang="en-GB" altLang="en-US" sz="3200">
              <a:latin typeface="Bauhaus 93" panose="04030905020B02020C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5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0F7C4F-3FB9-15C6-789E-1322F2DF0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990600"/>
            <a:ext cx="7924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altLang="en-US" b="1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The carbon monoxide reduces the iron in the ore to give molten iron:</a:t>
            </a: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  <a:p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  <a:p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3CO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(g)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+ Fe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2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3(s)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2Fe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(l)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 + 3CO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2(g)</a:t>
            </a: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>
              <a:buFontTx/>
              <a:buChar char="•"/>
            </a:pPr>
            <a:endParaRPr lang="en-GB" altLang="en-US" b="1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>
              <a:buFontTx/>
              <a:buChar char="•"/>
            </a:pPr>
            <a:r>
              <a:rPr lang="en-GB" altLang="en-US" b="1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The limestone from 2, reacts with the sand to form slag (calcium silicate):</a:t>
            </a: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/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/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CaO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(s)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 + SiO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(s)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 </a:t>
            </a: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 CaSiO</a:t>
            </a:r>
            <a:r>
              <a:rPr lang="en-GB" altLang="en-US" baseline="-30000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  <a:sym typeface="Wingdings" panose="05000000000000000000" pitchFamily="2" charset="2"/>
              </a:rPr>
              <a:t>3(l)</a:t>
            </a: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  <a:p>
            <a:pPr eaLnBrk="0" hangingPunct="0"/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0917D7E-50F8-2A67-3A11-46FE6A8BA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71600"/>
            <a:ext cx="78486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Both the slag and iron are drained from the bottom of the furnace.</a:t>
            </a:r>
          </a:p>
          <a:p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  <a:p>
            <a:pPr eaLnBrk="0" hangingPunct="0">
              <a:buFontTx/>
              <a:buChar char="•"/>
            </a:pP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The slag is mainly used to build roads.</a:t>
            </a:r>
          </a:p>
          <a:p>
            <a:pPr eaLnBrk="0" hangingPunct="0">
              <a:buFontTx/>
              <a:buChar char="•"/>
            </a:pP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  <a:p>
            <a:pPr eaLnBrk="0" hangingPunct="0">
              <a:buFontTx/>
              <a:buChar char="•"/>
            </a:pP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The iron whilst molten is poured into moulds and left to solidify - this is called cast iron and is used to make railings and storage tanks.</a:t>
            </a:r>
          </a:p>
          <a:p>
            <a:pPr eaLnBrk="0" hangingPunct="0">
              <a:buFontTx/>
              <a:buChar char="•"/>
            </a:pPr>
            <a:endParaRPr lang="en-GB" altLang="en-US">
              <a:solidFill>
                <a:srgbClr val="000000"/>
              </a:solidFill>
              <a:latin typeface="Kristen ITC" panose="03050502040202030202" pitchFamily="66" charset="0"/>
              <a:ea typeface="Arial Unicode MS" pitchFamily="34" charset="-128"/>
            </a:endParaRPr>
          </a:p>
          <a:p>
            <a:pPr eaLnBrk="0" hangingPunct="0">
              <a:buFontTx/>
              <a:buChar char="•"/>
            </a:pPr>
            <a:r>
              <a:rPr lang="en-GB" altLang="en-US">
                <a:solidFill>
                  <a:srgbClr val="000000"/>
                </a:solidFill>
                <a:latin typeface="Kristen ITC" panose="03050502040202030202" pitchFamily="66" charset="0"/>
                <a:ea typeface="Arial Unicode MS" pitchFamily="34" charset="-128"/>
              </a:rPr>
              <a:t>The rest of the iron is used to make steel.</a:t>
            </a:r>
          </a:p>
          <a:p>
            <a:pPr eaLnBrk="0" hangingPunct="0">
              <a:buFontTx/>
              <a:buChar char="•"/>
            </a:pPr>
            <a:endParaRPr lang="en-GB" altLang="en-US">
              <a:latin typeface="Kristen ITC" panose="03050502040202030202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WordArt 3">
            <a:extLst>
              <a:ext uri="{FF2B5EF4-FFF2-40B4-BE49-F238E27FC236}">
                <a16:creationId xmlns:a16="http://schemas.microsoft.com/office/drawing/2014/main" id="{6554E071-EF66-B5B6-45C1-9225B3C815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2286000"/>
            <a:ext cx="86868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79"/>
              </a:avLst>
            </a:prstTxWarp>
          </a:bodyPr>
          <a:lstStyle/>
          <a:p>
            <a:pPr algn="ctr"/>
            <a:r>
              <a:rPr lang="en-GB" sz="7200" b="1" kern="10" spc="-36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French Script MT" panose="03020402040607040605" pitchFamily="66" charset="0"/>
              </a:rPr>
              <a:t>Thank you for watching!!!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476</Words>
  <Application>Microsoft Office PowerPoint</Application>
  <PresentationFormat>On-screen Show (4:3)</PresentationFormat>
  <Paragraphs>57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Times New Roman</vt:lpstr>
      <vt:lpstr>Kristen ITC</vt:lpstr>
      <vt:lpstr>Bauhaus 93</vt:lpstr>
      <vt:lpstr>Arial Unicode MS</vt:lpstr>
      <vt:lpstr>Wingdings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Blast Furnace</dc:title>
  <dc:creator>A User</dc:creator>
  <cp:lastModifiedBy>Nayan GRIFFITHS</cp:lastModifiedBy>
  <cp:revision>7</cp:revision>
  <dcterms:created xsi:type="dcterms:W3CDTF">2003-07-01T09:09:28Z</dcterms:created>
  <dcterms:modified xsi:type="dcterms:W3CDTF">2023-05-23T20:59:17Z</dcterms:modified>
</cp:coreProperties>
</file>